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11"/>
  </p:handoutMasterIdLst>
  <p:sldIdLst>
    <p:sldId id="258" r:id="rId2"/>
    <p:sldId id="259" r:id="rId3"/>
    <p:sldId id="262" r:id="rId4"/>
    <p:sldId id="269" r:id="rId5"/>
    <p:sldId id="264" r:id="rId6"/>
    <p:sldId id="270" r:id="rId7"/>
    <p:sldId id="263" r:id="rId8"/>
    <p:sldId id="271" r:id="rId9"/>
    <p:sldId id="267" r:id="rId10"/>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5803"/>
    <a:srgbClr val="F5DE38"/>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9DE5A51-7697-479E-9E2E-83691EA39EC3}" v="7" dt="2022-02-02T16:22:34.02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FB0CE33E-C9DB-4EBD-ADA8-B7C708DE670E}" type="datetimeFigureOut">
              <a:rPr lang="en-GB" smtClean="0"/>
              <a:t>02/02/2022</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87B709F5-5FE0-4FE9-8B72-EBB745489C37}" type="slidenum">
              <a:rPr lang="en-GB" smtClean="0"/>
              <a:t>‹#›</a:t>
            </a:fld>
            <a:endParaRPr lang="en-GB"/>
          </a:p>
        </p:txBody>
      </p:sp>
    </p:spTree>
    <p:extLst>
      <p:ext uri="{BB962C8B-B14F-4D97-AF65-F5344CB8AC3E}">
        <p14:creationId xmlns:p14="http://schemas.microsoft.com/office/powerpoint/2010/main" val="242571565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4875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6059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6867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04359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2300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2/2/2022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4912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2/2/2022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29544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2/2/2022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04258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2/2/2022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2672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2/2/2022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56679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2/2/2022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71192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2/2/2022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9277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645860"/>
            <a:ext cx="9144000" cy="2119536"/>
          </a:xfrm>
        </p:spPr>
        <p:txBody>
          <a:bodyPr/>
          <a:lstStyle/>
          <a:p>
            <a:r>
              <a:rPr lang="en-GB" sz="2400" b="1" dirty="0">
                <a:solidFill>
                  <a:schemeClr val="bg1"/>
                </a:solidFill>
                <a:latin typeface="Tahoma" panose="020B0604030504040204" pitchFamily="34" charset="0"/>
              </a:rPr>
              <a:t>Stage 3: Researching consumer preferences</a:t>
            </a:r>
            <a:endParaRPr lang="en-GB" b="1" dirty="0">
              <a:solidFill>
                <a:schemeClr val="bg1"/>
              </a:solidFill>
              <a:latin typeface="Tahoma" panose="020B0604030504040204" pitchFamily="34" charset="0"/>
            </a:endParaRPr>
          </a:p>
        </p:txBody>
      </p:sp>
      <p:sp>
        <p:nvSpPr>
          <p:cNvPr id="4" name="Title 3"/>
          <p:cNvSpPr>
            <a:spLocks noGrp="1"/>
          </p:cNvSpPr>
          <p:nvPr>
            <p:ph type="ctrTitle"/>
          </p:nvPr>
        </p:nvSpPr>
        <p:spPr/>
        <p:txBody>
          <a:bodyPr/>
          <a:lstStyle/>
          <a:p>
            <a:endParaRPr lang="en-GB"/>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0230" y="908720"/>
            <a:ext cx="6258265" cy="4737140"/>
          </a:xfrm>
          <a:prstGeom prst="rect">
            <a:avLst/>
          </a:prstGeom>
        </p:spPr>
      </p:pic>
    </p:spTree>
    <p:extLst>
      <p:ext uri="{BB962C8B-B14F-4D97-AF65-F5344CB8AC3E}">
        <p14:creationId xmlns:p14="http://schemas.microsoft.com/office/powerpoint/2010/main" val="3384625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 Diagonal Corner Rectangle 6"/>
          <p:cNvSpPr/>
          <p:nvPr/>
        </p:nvSpPr>
        <p:spPr>
          <a:xfrm>
            <a:off x="481848" y="764704"/>
            <a:ext cx="8194608" cy="5616624"/>
          </a:xfrm>
          <a:prstGeom prst="round2DiagRect">
            <a:avLst/>
          </a:prstGeom>
          <a:solidFill>
            <a:schemeClr val="bg1"/>
          </a:solidFill>
          <a:ln>
            <a:solidFill>
              <a:srgbClr val="F5DE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6" name="TextBox 5"/>
          <p:cNvSpPr txBox="1"/>
          <p:nvPr/>
        </p:nvSpPr>
        <p:spPr>
          <a:xfrm>
            <a:off x="1043608" y="1052736"/>
            <a:ext cx="7056784" cy="4339650"/>
          </a:xfrm>
          <a:prstGeom prst="rect">
            <a:avLst/>
          </a:prstGeom>
          <a:noFill/>
          <a:ln>
            <a:noFill/>
          </a:ln>
        </p:spPr>
        <p:txBody>
          <a:bodyPr wrap="square" rtlCol="0">
            <a:spAutoFit/>
          </a:bodyPr>
          <a:lstStyle/>
          <a:p>
            <a:pPr algn="ctr"/>
            <a:r>
              <a:rPr lang="en-GB" sz="4000" b="1" dirty="0">
                <a:solidFill>
                  <a:srgbClr val="E85803"/>
                </a:solidFill>
                <a:latin typeface="Tahoma" panose="020B0604030504040204" pitchFamily="34" charset="0"/>
              </a:rPr>
              <a:t>Learning Objectives:</a:t>
            </a:r>
          </a:p>
          <a:p>
            <a:pPr marL="457200" indent="-457200" algn="ctr">
              <a:buFont typeface="Arial" panose="020B0604020202020204" pitchFamily="34" charset="0"/>
              <a:buChar char="•"/>
            </a:pPr>
            <a:r>
              <a:rPr lang="en-GB" sz="2400" dirty="0">
                <a:latin typeface="Tahoma" panose="020B0604030504040204" pitchFamily="34" charset="0"/>
              </a:rPr>
              <a:t>To design and conduct a survey</a:t>
            </a:r>
          </a:p>
          <a:p>
            <a:pPr marL="457200" indent="-457200" algn="ctr">
              <a:buFont typeface="Arial" panose="020B0604020202020204" pitchFamily="34" charset="0"/>
              <a:buChar char="•"/>
            </a:pPr>
            <a:r>
              <a:rPr lang="en-GB" sz="2400" dirty="0">
                <a:latin typeface="Tahoma" panose="020B0604030504040204" pitchFamily="34" charset="0"/>
              </a:rPr>
              <a:t>To present data in a pictogram</a:t>
            </a:r>
          </a:p>
          <a:p>
            <a:pPr algn="ctr"/>
            <a:endParaRPr lang="en-GB" sz="2400" dirty="0">
              <a:latin typeface="Tahoma" panose="020B0604030504040204" pitchFamily="34" charset="0"/>
            </a:endParaRPr>
          </a:p>
          <a:p>
            <a:pPr algn="ctr"/>
            <a:r>
              <a:rPr lang="en-GB" sz="2000" dirty="0">
                <a:latin typeface="Tahoma" panose="020B0604030504040204" pitchFamily="34" charset="0"/>
              </a:rPr>
              <a:t>Market research is used by grown-up businesses to help them find out what their customers need and like.</a:t>
            </a:r>
          </a:p>
          <a:p>
            <a:pPr algn="ctr"/>
            <a:endParaRPr lang="en-GB" sz="2000" dirty="0">
              <a:latin typeface="Tahoma" panose="020B0604030504040204" pitchFamily="34" charset="0"/>
            </a:endParaRPr>
          </a:p>
          <a:p>
            <a:pPr algn="ctr"/>
            <a:r>
              <a:rPr lang="en-GB" sz="2000" dirty="0">
                <a:latin typeface="Tahoma" panose="020B0604030504040204" pitchFamily="34" charset="0"/>
              </a:rPr>
              <a:t>We can use it to find which flavour of bread our customers would prefer.</a:t>
            </a:r>
          </a:p>
          <a:p>
            <a:pPr algn="ctr"/>
            <a:r>
              <a:rPr lang="en-GB" sz="2000" b="1" dirty="0">
                <a:solidFill>
                  <a:srgbClr val="E85803"/>
                </a:solidFill>
                <a:latin typeface="Tahoma" panose="020B0604030504040204" pitchFamily="34" charset="0"/>
              </a:rPr>
              <a:t>Why do you think we need this information?</a:t>
            </a:r>
          </a:p>
          <a:p>
            <a:pPr algn="ctr"/>
            <a:endParaRPr lang="en-GB" sz="2000" dirty="0">
              <a:solidFill>
                <a:srgbClr val="4F81BD"/>
              </a:solidFill>
              <a:latin typeface="Tahoma" panose="020B0604030504040204" pitchFamily="34" charset="0"/>
            </a:endParaRPr>
          </a:p>
          <a:p>
            <a:pPr algn="ctr"/>
            <a:endParaRPr lang="en-GB" sz="2400" dirty="0">
              <a:solidFill>
                <a:srgbClr val="4F81BD"/>
              </a:solidFill>
              <a:latin typeface="Tahoma" panose="020B0604030504040204"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670175" y="4680867"/>
            <a:ext cx="3803650" cy="253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24328" y="27794"/>
            <a:ext cx="1619672" cy="1225997"/>
          </a:xfrm>
          <a:prstGeom prst="rect">
            <a:avLst/>
          </a:prstGeom>
        </p:spPr>
      </p:pic>
    </p:spTree>
    <p:extLst>
      <p:ext uri="{BB962C8B-B14F-4D97-AF65-F5344CB8AC3E}">
        <p14:creationId xmlns:p14="http://schemas.microsoft.com/office/powerpoint/2010/main" val="31639259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 Diagonal Corner Rectangle 6"/>
          <p:cNvSpPr/>
          <p:nvPr/>
        </p:nvSpPr>
        <p:spPr>
          <a:xfrm>
            <a:off x="481848" y="332655"/>
            <a:ext cx="8194608" cy="6059379"/>
          </a:xfrm>
          <a:prstGeom prst="round2DiagRect">
            <a:avLst/>
          </a:prstGeom>
          <a:solidFill>
            <a:schemeClr val="bg1"/>
          </a:solidFill>
          <a:ln>
            <a:solidFill>
              <a:srgbClr val="F5DE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4" name="TextBox 3"/>
          <p:cNvSpPr txBox="1"/>
          <p:nvPr/>
        </p:nvSpPr>
        <p:spPr>
          <a:xfrm>
            <a:off x="668773" y="620688"/>
            <a:ext cx="7776864" cy="3600986"/>
          </a:xfrm>
          <a:prstGeom prst="rect">
            <a:avLst/>
          </a:prstGeom>
          <a:noFill/>
          <a:ln>
            <a:noFill/>
          </a:ln>
        </p:spPr>
        <p:txBody>
          <a:bodyPr wrap="square" rtlCol="0">
            <a:spAutoFit/>
          </a:bodyPr>
          <a:lstStyle/>
          <a:p>
            <a:pPr algn="ctr"/>
            <a:r>
              <a:rPr lang="en-GB" sz="3200" b="1" dirty="0">
                <a:solidFill>
                  <a:srgbClr val="E85803"/>
                </a:solidFill>
                <a:latin typeface="Tahoma" panose="020B0604030504040204" pitchFamily="34" charset="0"/>
              </a:rPr>
              <a:t>Market Research</a:t>
            </a:r>
          </a:p>
          <a:p>
            <a:pPr algn="ctr"/>
            <a:endParaRPr lang="en-GB" sz="1600" dirty="0">
              <a:latin typeface="Tahoma" panose="020B0604030504040204" pitchFamily="34" charset="0"/>
            </a:endParaRPr>
          </a:p>
          <a:p>
            <a:pPr algn="ctr"/>
            <a:r>
              <a:rPr lang="en-GB" dirty="0">
                <a:latin typeface="Tahoma" panose="020B0604030504040204" pitchFamily="34" charset="0"/>
              </a:rPr>
              <a:t>For our survey, we need to ask a short question that can only be answered by selecting one of the possible answers.</a:t>
            </a:r>
          </a:p>
          <a:p>
            <a:pPr algn="ctr"/>
            <a:endParaRPr lang="en-GB" dirty="0">
              <a:latin typeface="Tahoma" panose="020B0604030504040204" pitchFamily="34" charset="0"/>
            </a:endParaRPr>
          </a:p>
          <a:p>
            <a:pPr algn="ctr"/>
            <a:r>
              <a:rPr lang="en-GB" dirty="0">
                <a:solidFill>
                  <a:srgbClr val="E85803"/>
                </a:solidFill>
                <a:latin typeface="Tahoma" panose="020B0604030504040204" pitchFamily="34" charset="0"/>
              </a:rPr>
              <a:t>For example, which flavour of bread would you prefer? Tomato and basil or cheese and parsley?</a:t>
            </a:r>
          </a:p>
          <a:p>
            <a:pPr algn="ctr"/>
            <a:endParaRPr lang="en-GB" dirty="0">
              <a:latin typeface="Tahoma" panose="020B0604030504040204" pitchFamily="34" charset="0"/>
            </a:endParaRPr>
          </a:p>
          <a:p>
            <a:pPr algn="ctr"/>
            <a:r>
              <a:rPr lang="en-GB" dirty="0">
                <a:latin typeface="Tahoma" panose="020B0604030504040204" pitchFamily="34" charset="0"/>
              </a:rPr>
              <a:t>By asking our participants to choose the food product option they would like the most out of your ideas, we will be able to decide if people will want to buy our products or not. This will help us make a final decision about what to make.</a:t>
            </a:r>
            <a:endParaRPr lang="en-GB" sz="2800" dirty="0">
              <a:latin typeface="Tahoma" panose="020B0604030504040204" pitchFamily="34" charset="0"/>
            </a:endParaRPr>
          </a:p>
        </p:txBody>
      </p:sp>
      <p:pic>
        <p:nvPicPr>
          <p:cNvPr id="2050"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905214" y="4472574"/>
            <a:ext cx="3347875" cy="2231917"/>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24328" y="27794"/>
            <a:ext cx="1619672" cy="1225997"/>
          </a:xfrm>
          <a:prstGeom prst="rect">
            <a:avLst/>
          </a:prstGeom>
        </p:spPr>
      </p:pic>
    </p:spTree>
    <p:extLst>
      <p:ext uri="{BB962C8B-B14F-4D97-AF65-F5344CB8AC3E}">
        <p14:creationId xmlns:p14="http://schemas.microsoft.com/office/powerpoint/2010/main" val="107024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 Diagonal Corner Rectangle 6"/>
          <p:cNvSpPr/>
          <p:nvPr/>
        </p:nvSpPr>
        <p:spPr>
          <a:xfrm>
            <a:off x="481848" y="260648"/>
            <a:ext cx="8194608" cy="6408712"/>
          </a:xfrm>
          <a:prstGeom prst="round2DiagRect">
            <a:avLst/>
          </a:prstGeom>
          <a:solidFill>
            <a:schemeClr val="bg1"/>
          </a:solidFill>
          <a:ln>
            <a:solidFill>
              <a:srgbClr val="F5DE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6" name="TextBox 5"/>
          <p:cNvSpPr txBox="1"/>
          <p:nvPr/>
        </p:nvSpPr>
        <p:spPr>
          <a:xfrm>
            <a:off x="678149" y="764704"/>
            <a:ext cx="7776864" cy="3231654"/>
          </a:xfrm>
          <a:prstGeom prst="rect">
            <a:avLst/>
          </a:prstGeom>
          <a:noFill/>
          <a:ln>
            <a:noFill/>
          </a:ln>
        </p:spPr>
        <p:txBody>
          <a:bodyPr wrap="square" rtlCol="0">
            <a:spAutoFit/>
          </a:bodyPr>
          <a:lstStyle/>
          <a:p>
            <a:pPr algn="ctr"/>
            <a:r>
              <a:rPr lang="en-GB" sz="2800" b="1" dirty="0">
                <a:solidFill>
                  <a:srgbClr val="E85803"/>
                </a:solidFill>
                <a:latin typeface="Tahoma" panose="020B0604030504040204" pitchFamily="34" charset="0"/>
              </a:rPr>
              <a:t>Task 1: decide on your flavours</a:t>
            </a:r>
          </a:p>
          <a:p>
            <a:pPr algn="ctr"/>
            <a:endParaRPr lang="en-GB" sz="1400" b="1" dirty="0">
              <a:latin typeface="Tahoma" panose="020B0604030504040204" pitchFamily="34" charset="0"/>
            </a:endParaRPr>
          </a:p>
          <a:p>
            <a:pPr marL="342900" indent="-342900" algn="ctr">
              <a:buFont typeface="Arial" panose="020B0604020202020204" pitchFamily="34" charset="0"/>
              <a:buChar char="•"/>
            </a:pPr>
            <a:r>
              <a:rPr lang="en-GB" sz="2000" dirty="0">
                <a:latin typeface="Tahoma" panose="020B0604030504040204" pitchFamily="34" charset="0"/>
              </a:rPr>
              <a:t>With your group, brainstorm at least 4 ideas for healthy flavours you could add to your bread, in addition to the herbs you are growing.</a:t>
            </a:r>
          </a:p>
          <a:p>
            <a:pPr algn="ctr"/>
            <a:endParaRPr lang="en-GB" sz="2000" dirty="0">
              <a:latin typeface="Tahoma" panose="020B0604030504040204" pitchFamily="34" charset="0"/>
            </a:endParaRPr>
          </a:p>
          <a:p>
            <a:pPr marL="342900" indent="-342900" algn="ctr">
              <a:buFont typeface="Arial" panose="020B0604020202020204" pitchFamily="34" charset="0"/>
              <a:buChar char="•"/>
            </a:pPr>
            <a:r>
              <a:rPr lang="en-GB" sz="2000" dirty="0">
                <a:latin typeface="Tahoma" panose="020B0604030504040204" pitchFamily="34" charset="0"/>
              </a:rPr>
              <a:t>Use the recipe books and the internet to inspire you!</a:t>
            </a:r>
          </a:p>
          <a:p>
            <a:pPr algn="ctr"/>
            <a:endParaRPr lang="en-GB" sz="2000" dirty="0">
              <a:latin typeface="Tahoma" panose="020B0604030504040204" pitchFamily="34" charset="0"/>
            </a:endParaRPr>
          </a:p>
          <a:p>
            <a:pPr marL="342900" indent="-342900" algn="ctr">
              <a:buFont typeface="Arial" panose="020B0604020202020204" pitchFamily="34" charset="0"/>
              <a:buChar char="•"/>
            </a:pPr>
            <a:r>
              <a:rPr lang="en-GB" sz="2000" dirty="0">
                <a:latin typeface="Tahoma" panose="020B0604030504040204" pitchFamily="34" charset="0"/>
              </a:rPr>
              <a:t>Think about how you could make your food product stand out from the crowd. This is your </a:t>
            </a:r>
            <a:r>
              <a:rPr lang="en-GB" sz="2000" b="1" dirty="0">
                <a:latin typeface="Tahoma" panose="020B0604030504040204" pitchFamily="34" charset="0"/>
              </a:rPr>
              <a:t>unique selling point</a:t>
            </a:r>
            <a:r>
              <a:rPr lang="en-GB" sz="2000" dirty="0">
                <a:latin typeface="Tahoma" panose="020B0604030504040204" pitchFamily="34" charset="0"/>
              </a:rPr>
              <a:t>.</a:t>
            </a:r>
          </a:p>
        </p:txBody>
      </p:sp>
      <p:pic>
        <p:nvPicPr>
          <p:cNvPr id="1026"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838817" y="4216963"/>
            <a:ext cx="3462374" cy="230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24328" y="27794"/>
            <a:ext cx="1619672" cy="1225997"/>
          </a:xfrm>
          <a:prstGeom prst="rect">
            <a:avLst/>
          </a:prstGeom>
        </p:spPr>
      </p:pic>
    </p:spTree>
    <p:extLst>
      <p:ext uri="{BB962C8B-B14F-4D97-AF65-F5344CB8AC3E}">
        <p14:creationId xmlns:p14="http://schemas.microsoft.com/office/powerpoint/2010/main" val="22127776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 Diagonal Corner Rectangle 6"/>
          <p:cNvSpPr/>
          <p:nvPr/>
        </p:nvSpPr>
        <p:spPr>
          <a:xfrm>
            <a:off x="481848" y="764704"/>
            <a:ext cx="8194608" cy="5616624"/>
          </a:xfrm>
          <a:prstGeom prst="round2DiagRect">
            <a:avLst/>
          </a:prstGeom>
          <a:solidFill>
            <a:schemeClr val="bg1"/>
          </a:solidFill>
          <a:ln>
            <a:solidFill>
              <a:srgbClr val="F5DE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4" name="TextBox 3"/>
          <p:cNvSpPr txBox="1"/>
          <p:nvPr/>
        </p:nvSpPr>
        <p:spPr>
          <a:xfrm>
            <a:off x="755576" y="1052736"/>
            <a:ext cx="7704856" cy="3785652"/>
          </a:xfrm>
          <a:prstGeom prst="rect">
            <a:avLst/>
          </a:prstGeom>
          <a:noFill/>
          <a:ln>
            <a:noFill/>
          </a:ln>
        </p:spPr>
        <p:txBody>
          <a:bodyPr wrap="square" rtlCol="0">
            <a:spAutoFit/>
          </a:bodyPr>
          <a:lstStyle/>
          <a:p>
            <a:pPr algn="ctr"/>
            <a:r>
              <a:rPr lang="en-GB" sz="3200" b="1" dirty="0">
                <a:solidFill>
                  <a:srgbClr val="E85803"/>
                </a:solidFill>
                <a:latin typeface="Tahoma" panose="020B0604030504040204" pitchFamily="34" charset="0"/>
              </a:rPr>
              <a:t>Task 2: Collecting data</a:t>
            </a:r>
          </a:p>
          <a:p>
            <a:pPr algn="ctr"/>
            <a:endParaRPr lang="en-GB" sz="1600" dirty="0">
              <a:solidFill>
                <a:srgbClr val="4F81BD"/>
              </a:solidFill>
              <a:latin typeface="Tahoma" panose="020B0604030504040204" pitchFamily="34" charset="0"/>
            </a:endParaRPr>
          </a:p>
          <a:p>
            <a:pPr algn="ctr"/>
            <a:r>
              <a:rPr lang="en-GB" sz="2000" dirty="0">
                <a:latin typeface="Tahoma" panose="020B0604030504040204" pitchFamily="34" charset="0"/>
              </a:rPr>
              <a:t>Write your research question. For example: Which flavour of bread is the most popular with children in our class?</a:t>
            </a:r>
          </a:p>
          <a:p>
            <a:pPr algn="ctr"/>
            <a:endParaRPr lang="en-GB" sz="2000" dirty="0">
              <a:latin typeface="Tahoma" panose="020B0604030504040204" pitchFamily="34" charset="0"/>
            </a:endParaRPr>
          </a:p>
          <a:p>
            <a:pPr algn="ctr"/>
            <a:r>
              <a:rPr lang="en-GB" sz="2000" dirty="0">
                <a:latin typeface="Tahoma" panose="020B0604030504040204" pitchFamily="34" charset="0"/>
              </a:rPr>
              <a:t>Ask as many children as possible and record your results using a tally chart.</a:t>
            </a:r>
          </a:p>
          <a:p>
            <a:pPr algn="ctr"/>
            <a:endParaRPr lang="en-GB" sz="2000" dirty="0">
              <a:solidFill>
                <a:srgbClr val="4F81BD"/>
              </a:solidFill>
              <a:latin typeface="Tahoma" panose="020B0604030504040204" pitchFamily="34" charset="0"/>
            </a:endParaRPr>
          </a:p>
          <a:p>
            <a:pPr algn="ctr"/>
            <a:r>
              <a:rPr lang="en-GB" sz="2000" b="1" dirty="0">
                <a:solidFill>
                  <a:srgbClr val="E85803"/>
                </a:solidFill>
                <a:latin typeface="Tahoma" panose="020B0604030504040204" pitchFamily="34" charset="0"/>
              </a:rPr>
              <a:t>Think about your Year 2 learning: what is a tally chart?</a:t>
            </a:r>
          </a:p>
          <a:p>
            <a:pPr algn="ctr"/>
            <a:endParaRPr lang="en-GB" sz="2000" dirty="0">
              <a:solidFill>
                <a:srgbClr val="4F81BD"/>
              </a:solidFill>
              <a:latin typeface="Tahoma" panose="020B0604030504040204" pitchFamily="34" charset="0"/>
            </a:endParaRPr>
          </a:p>
          <a:p>
            <a:pPr algn="ctr"/>
            <a:endParaRPr lang="en-GB" sz="3200" dirty="0">
              <a:solidFill>
                <a:srgbClr val="4F81BD"/>
              </a:solidFill>
              <a:latin typeface="Tahoma" panose="020B0604030504040204" pitchFamily="34" charset="0"/>
            </a:endParaRPr>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524328" y="27794"/>
            <a:ext cx="1619672" cy="1225997"/>
          </a:xfrm>
          <a:prstGeom prst="rect">
            <a:avLst/>
          </a:prstGeom>
        </p:spPr>
      </p:pic>
      <p:pic>
        <p:nvPicPr>
          <p:cNvPr id="3" name="Picture 2" descr="A young child writing on a book&#10;&#10;Description automatically generated with medium confidence">
            <a:extLst>
              <a:ext uri="{FF2B5EF4-FFF2-40B4-BE49-F238E27FC236}">
                <a16:creationId xmlns:a16="http://schemas.microsoft.com/office/drawing/2014/main" id="{D044766A-ED06-4895-B335-6D16590B56F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91880" y="4008911"/>
            <a:ext cx="1781944" cy="2672916"/>
          </a:xfrm>
          <a:prstGeom prst="ellipse">
            <a:avLst/>
          </a:prstGeom>
        </p:spPr>
      </p:pic>
    </p:spTree>
    <p:extLst>
      <p:ext uri="{BB962C8B-B14F-4D97-AF65-F5344CB8AC3E}">
        <p14:creationId xmlns:p14="http://schemas.microsoft.com/office/powerpoint/2010/main" val="14792210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 Diagonal Corner Rectangle 6"/>
          <p:cNvSpPr/>
          <p:nvPr/>
        </p:nvSpPr>
        <p:spPr>
          <a:xfrm>
            <a:off x="481848" y="764704"/>
            <a:ext cx="8194608" cy="5616624"/>
          </a:xfrm>
          <a:prstGeom prst="round2DiagRect">
            <a:avLst/>
          </a:prstGeom>
          <a:solidFill>
            <a:schemeClr val="bg1"/>
          </a:solidFill>
          <a:ln>
            <a:solidFill>
              <a:srgbClr val="F5DE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4" name="TextBox 3"/>
          <p:cNvSpPr txBox="1"/>
          <p:nvPr/>
        </p:nvSpPr>
        <p:spPr>
          <a:xfrm>
            <a:off x="755576" y="1052736"/>
            <a:ext cx="7704856" cy="1384995"/>
          </a:xfrm>
          <a:prstGeom prst="rect">
            <a:avLst/>
          </a:prstGeom>
          <a:noFill/>
          <a:ln>
            <a:noFill/>
          </a:ln>
        </p:spPr>
        <p:txBody>
          <a:bodyPr wrap="square" rtlCol="0">
            <a:spAutoFit/>
          </a:bodyPr>
          <a:lstStyle/>
          <a:p>
            <a:pPr algn="ctr"/>
            <a:r>
              <a:rPr lang="en-GB" sz="3200" b="1" dirty="0">
                <a:solidFill>
                  <a:srgbClr val="E85803"/>
                </a:solidFill>
                <a:latin typeface="Tahoma" panose="020B0604030504040204" pitchFamily="34" charset="0"/>
              </a:rPr>
              <a:t>Tally charts</a:t>
            </a:r>
          </a:p>
          <a:p>
            <a:pPr algn="ctr"/>
            <a:endParaRPr lang="en-GB" sz="2000" dirty="0">
              <a:solidFill>
                <a:srgbClr val="4F81BD"/>
              </a:solidFill>
              <a:latin typeface="Tahoma" panose="020B0604030504040204" pitchFamily="34" charset="0"/>
            </a:endParaRPr>
          </a:p>
          <a:p>
            <a:pPr algn="ctr"/>
            <a:endParaRPr lang="en-GB" sz="3200" dirty="0">
              <a:solidFill>
                <a:srgbClr val="4F81BD"/>
              </a:solidFill>
              <a:latin typeface="Tahoma" panose="020B060403050404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541484481"/>
              </p:ext>
            </p:extLst>
          </p:nvPr>
        </p:nvGraphicFramePr>
        <p:xfrm>
          <a:off x="1446804" y="1766843"/>
          <a:ext cx="6264696" cy="2376265"/>
        </p:xfrm>
        <a:graphic>
          <a:graphicData uri="http://schemas.openxmlformats.org/drawingml/2006/table">
            <a:tbl>
              <a:tblPr firstRow="1" bandRow="1">
                <a:tableStyleId>{5C22544A-7EE6-4342-B048-85BDC9FD1C3A}</a:tableStyleId>
              </a:tblPr>
              <a:tblGrid>
                <a:gridCol w="3105926">
                  <a:extLst>
                    <a:ext uri="{9D8B030D-6E8A-4147-A177-3AD203B41FA5}">
                      <a16:colId xmlns:a16="http://schemas.microsoft.com/office/drawing/2014/main" val="20000"/>
                    </a:ext>
                  </a:extLst>
                </a:gridCol>
                <a:gridCol w="3158770">
                  <a:extLst>
                    <a:ext uri="{9D8B030D-6E8A-4147-A177-3AD203B41FA5}">
                      <a16:colId xmlns:a16="http://schemas.microsoft.com/office/drawing/2014/main" val="20001"/>
                    </a:ext>
                  </a:extLst>
                </a:gridCol>
              </a:tblGrid>
              <a:tr h="475253">
                <a:tc>
                  <a:txBody>
                    <a:bodyPr/>
                    <a:lstStyle/>
                    <a:p>
                      <a:pPr algn="ctr"/>
                      <a:r>
                        <a:rPr lang="en-GB" dirty="0">
                          <a:latin typeface="Tahoma" panose="020B0604030504040204" pitchFamily="34" charset="0"/>
                        </a:rPr>
                        <a:t>Bread</a:t>
                      </a:r>
                      <a:r>
                        <a:rPr lang="en-GB" baseline="0" dirty="0">
                          <a:latin typeface="Tahoma" panose="020B0604030504040204" pitchFamily="34" charset="0"/>
                        </a:rPr>
                        <a:t> f</a:t>
                      </a:r>
                      <a:r>
                        <a:rPr lang="en-GB" dirty="0">
                          <a:latin typeface="Tahoma" panose="020B0604030504040204" pitchFamily="34" charset="0"/>
                        </a:rPr>
                        <a:t>lavour</a:t>
                      </a:r>
                    </a:p>
                  </a:txBody>
                  <a:tcPr/>
                </a:tc>
                <a:tc>
                  <a:txBody>
                    <a:bodyPr/>
                    <a:lstStyle/>
                    <a:p>
                      <a:pPr algn="ctr"/>
                      <a:r>
                        <a:rPr lang="en-GB" dirty="0">
                          <a:latin typeface="Tahoma" panose="020B0604030504040204" pitchFamily="34" charset="0"/>
                        </a:rPr>
                        <a:t>Tally</a:t>
                      </a:r>
                    </a:p>
                  </a:txBody>
                  <a:tcPr/>
                </a:tc>
                <a:extLst>
                  <a:ext uri="{0D108BD9-81ED-4DB2-BD59-A6C34878D82A}">
                    <a16:rowId xmlns:a16="http://schemas.microsoft.com/office/drawing/2014/main" val="10000"/>
                  </a:ext>
                </a:extLst>
              </a:tr>
              <a:tr h="475253">
                <a:tc>
                  <a:txBody>
                    <a:bodyPr/>
                    <a:lstStyle/>
                    <a:p>
                      <a:pPr algn="ctr"/>
                      <a:r>
                        <a:rPr lang="en-GB" dirty="0">
                          <a:latin typeface="Tahoma" panose="020B0604030504040204" pitchFamily="34" charset="0"/>
                        </a:rPr>
                        <a:t>Tomato and basil</a:t>
                      </a:r>
                    </a:p>
                  </a:txBody>
                  <a:tcPr/>
                </a:tc>
                <a:tc>
                  <a:txBody>
                    <a:bodyPr/>
                    <a:lstStyle/>
                    <a:p>
                      <a:pPr algn="ctr"/>
                      <a:endParaRPr lang="en-GB" dirty="0"/>
                    </a:p>
                  </a:txBody>
                  <a:tcPr/>
                </a:tc>
                <a:extLst>
                  <a:ext uri="{0D108BD9-81ED-4DB2-BD59-A6C34878D82A}">
                    <a16:rowId xmlns:a16="http://schemas.microsoft.com/office/drawing/2014/main" val="10001"/>
                  </a:ext>
                </a:extLst>
              </a:tr>
              <a:tr h="475253">
                <a:tc>
                  <a:txBody>
                    <a:bodyPr/>
                    <a:lstStyle/>
                    <a:p>
                      <a:pPr algn="ctr"/>
                      <a:r>
                        <a:rPr lang="en-GB" dirty="0">
                          <a:latin typeface="Tahoma" panose="020B0604030504040204" pitchFamily="34" charset="0"/>
                        </a:rPr>
                        <a:t>Onion</a:t>
                      </a:r>
                      <a:r>
                        <a:rPr lang="en-GB" baseline="0" dirty="0">
                          <a:latin typeface="Tahoma" panose="020B0604030504040204" pitchFamily="34" charset="0"/>
                        </a:rPr>
                        <a:t> and basil</a:t>
                      </a:r>
                      <a:endParaRPr lang="en-GB" dirty="0">
                        <a:latin typeface="Tahoma" panose="020B0604030504040204" pitchFamily="34" charset="0"/>
                      </a:endParaRPr>
                    </a:p>
                  </a:txBody>
                  <a:tcPr/>
                </a:tc>
                <a:tc>
                  <a:txBody>
                    <a:bodyPr/>
                    <a:lstStyle/>
                    <a:p>
                      <a:pPr algn="ctr"/>
                      <a:endParaRPr lang="en-GB"/>
                    </a:p>
                  </a:txBody>
                  <a:tcPr/>
                </a:tc>
                <a:extLst>
                  <a:ext uri="{0D108BD9-81ED-4DB2-BD59-A6C34878D82A}">
                    <a16:rowId xmlns:a16="http://schemas.microsoft.com/office/drawing/2014/main" val="10002"/>
                  </a:ext>
                </a:extLst>
              </a:tr>
              <a:tr h="475253">
                <a:tc>
                  <a:txBody>
                    <a:bodyPr/>
                    <a:lstStyle/>
                    <a:p>
                      <a:pPr algn="ctr"/>
                      <a:r>
                        <a:rPr lang="en-GB" dirty="0">
                          <a:latin typeface="Tahoma" panose="020B0604030504040204" pitchFamily="34" charset="0"/>
                        </a:rPr>
                        <a:t>Cheese and parsley</a:t>
                      </a:r>
                    </a:p>
                  </a:txBody>
                  <a:tcPr/>
                </a:tc>
                <a:tc>
                  <a:txBody>
                    <a:bodyPr/>
                    <a:lstStyle/>
                    <a:p>
                      <a:pPr algn="ctr"/>
                      <a:endParaRPr lang="en-GB" dirty="0"/>
                    </a:p>
                  </a:txBody>
                  <a:tcPr/>
                </a:tc>
                <a:extLst>
                  <a:ext uri="{0D108BD9-81ED-4DB2-BD59-A6C34878D82A}">
                    <a16:rowId xmlns:a16="http://schemas.microsoft.com/office/drawing/2014/main" val="10003"/>
                  </a:ext>
                </a:extLst>
              </a:tr>
              <a:tr h="475253">
                <a:tc>
                  <a:txBody>
                    <a:bodyPr/>
                    <a:lstStyle/>
                    <a:p>
                      <a:pPr algn="ctr"/>
                      <a:r>
                        <a:rPr lang="en-GB" dirty="0">
                          <a:latin typeface="Tahoma" panose="020B0604030504040204" pitchFamily="34" charset="0"/>
                        </a:rPr>
                        <a:t>Lemon and</a:t>
                      </a:r>
                      <a:r>
                        <a:rPr lang="en-GB" baseline="0" dirty="0">
                          <a:latin typeface="Tahoma" panose="020B0604030504040204" pitchFamily="34" charset="0"/>
                        </a:rPr>
                        <a:t> parsley</a:t>
                      </a:r>
                      <a:endParaRPr lang="en-GB" dirty="0">
                        <a:latin typeface="Tahoma" panose="020B0604030504040204" pitchFamily="34" charset="0"/>
                      </a:endParaRPr>
                    </a:p>
                  </a:txBody>
                  <a:tcPr/>
                </a:tc>
                <a:tc>
                  <a:txBody>
                    <a:bodyPr/>
                    <a:lstStyle/>
                    <a:p>
                      <a:pPr algn="ctr"/>
                      <a:endParaRPr lang="en-GB" dirty="0"/>
                    </a:p>
                  </a:txBody>
                  <a:tcPr/>
                </a:tc>
                <a:extLst>
                  <a:ext uri="{0D108BD9-81ED-4DB2-BD59-A6C34878D82A}">
                    <a16:rowId xmlns:a16="http://schemas.microsoft.com/office/drawing/2014/main" val="10004"/>
                  </a:ext>
                </a:extLst>
              </a:tr>
            </a:tbl>
          </a:graphicData>
        </a:graphic>
      </p:graphicFrame>
      <p:sp>
        <p:nvSpPr>
          <p:cNvPr id="5" name="Freeform 4"/>
          <p:cNvSpPr/>
          <p:nvPr/>
        </p:nvSpPr>
        <p:spPr>
          <a:xfrm>
            <a:off x="5676405" y="2776846"/>
            <a:ext cx="0" cy="332509"/>
          </a:xfrm>
          <a:custGeom>
            <a:avLst/>
            <a:gdLst>
              <a:gd name="connsiteX0" fmla="*/ 0 w 0"/>
              <a:gd name="connsiteY0" fmla="*/ 0 h 332509"/>
              <a:gd name="connsiteX1" fmla="*/ 0 w 0"/>
              <a:gd name="connsiteY1" fmla="*/ 332509 h 332509"/>
            </a:gdLst>
            <a:ahLst/>
            <a:cxnLst>
              <a:cxn ang="0">
                <a:pos x="connsiteX0" y="connsiteY0"/>
              </a:cxn>
              <a:cxn ang="0">
                <a:pos x="connsiteX1" y="connsiteY1"/>
              </a:cxn>
            </a:cxnLst>
            <a:rect l="l" t="t" r="r" b="b"/>
            <a:pathLst>
              <a:path h="332509">
                <a:moveTo>
                  <a:pt x="0" y="0"/>
                </a:moveTo>
                <a:lnTo>
                  <a:pt x="0" y="332509"/>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7"/>
          <p:cNvSpPr/>
          <p:nvPr/>
        </p:nvSpPr>
        <p:spPr>
          <a:xfrm>
            <a:off x="5807035" y="2776845"/>
            <a:ext cx="0" cy="332509"/>
          </a:xfrm>
          <a:custGeom>
            <a:avLst/>
            <a:gdLst>
              <a:gd name="connsiteX0" fmla="*/ 0 w 0"/>
              <a:gd name="connsiteY0" fmla="*/ 0 h 332509"/>
              <a:gd name="connsiteX1" fmla="*/ 0 w 0"/>
              <a:gd name="connsiteY1" fmla="*/ 332509 h 332509"/>
            </a:gdLst>
            <a:ahLst/>
            <a:cxnLst>
              <a:cxn ang="0">
                <a:pos x="connsiteX0" y="connsiteY0"/>
              </a:cxn>
              <a:cxn ang="0">
                <a:pos x="connsiteX1" y="connsiteY1"/>
              </a:cxn>
            </a:cxnLst>
            <a:rect l="l" t="t" r="r" b="b"/>
            <a:pathLst>
              <a:path h="332509">
                <a:moveTo>
                  <a:pt x="0" y="0"/>
                </a:moveTo>
                <a:lnTo>
                  <a:pt x="0" y="332509"/>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9"/>
          <p:cNvSpPr/>
          <p:nvPr/>
        </p:nvSpPr>
        <p:spPr>
          <a:xfrm>
            <a:off x="5664530" y="2303813"/>
            <a:ext cx="0" cy="332509"/>
          </a:xfrm>
          <a:custGeom>
            <a:avLst/>
            <a:gdLst>
              <a:gd name="connsiteX0" fmla="*/ 0 w 0"/>
              <a:gd name="connsiteY0" fmla="*/ 0 h 332509"/>
              <a:gd name="connsiteX1" fmla="*/ 0 w 0"/>
              <a:gd name="connsiteY1" fmla="*/ 332509 h 332509"/>
            </a:gdLst>
            <a:ahLst/>
            <a:cxnLst>
              <a:cxn ang="0">
                <a:pos x="connsiteX0" y="connsiteY0"/>
              </a:cxn>
              <a:cxn ang="0">
                <a:pos x="connsiteX1" y="connsiteY1"/>
              </a:cxn>
            </a:cxnLst>
            <a:rect l="l" t="t" r="r" b="b"/>
            <a:pathLst>
              <a:path h="332509">
                <a:moveTo>
                  <a:pt x="0" y="0"/>
                </a:moveTo>
                <a:lnTo>
                  <a:pt x="0" y="332509"/>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reeform 10"/>
          <p:cNvSpPr/>
          <p:nvPr/>
        </p:nvSpPr>
        <p:spPr>
          <a:xfrm>
            <a:off x="5582958" y="3250925"/>
            <a:ext cx="0" cy="332509"/>
          </a:xfrm>
          <a:custGeom>
            <a:avLst/>
            <a:gdLst>
              <a:gd name="connsiteX0" fmla="*/ 0 w 0"/>
              <a:gd name="connsiteY0" fmla="*/ 0 h 332509"/>
              <a:gd name="connsiteX1" fmla="*/ 0 w 0"/>
              <a:gd name="connsiteY1" fmla="*/ 332509 h 332509"/>
            </a:gdLst>
            <a:ahLst/>
            <a:cxnLst>
              <a:cxn ang="0">
                <a:pos x="connsiteX0" y="connsiteY0"/>
              </a:cxn>
              <a:cxn ang="0">
                <a:pos x="connsiteX1" y="connsiteY1"/>
              </a:cxn>
            </a:cxnLst>
            <a:rect l="l" t="t" r="r" b="b"/>
            <a:pathLst>
              <a:path h="332509">
                <a:moveTo>
                  <a:pt x="0" y="0"/>
                </a:moveTo>
                <a:lnTo>
                  <a:pt x="0" y="332509"/>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reeform 11"/>
          <p:cNvSpPr/>
          <p:nvPr/>
        </p:nvSpPr>
        <p:spPr>
          <a:xfrm>
            <a:off x="5725460" y="3250925"/>
            <a:ext cx="0" cy="332509"/>
          </a:xfrm>
          <a:custGeom>
            <a:avLst/>
            <a:gdLst>
              <a:gd name="connsiteX0" fmla="*/ 0 w 0"/>
              <a:gd name="connsiteY0" fmla="*/ 0 h 332509"/>
              <a:gd name="connsiteX1" fmla="*/ 0 w 0"/>
              <a:gd name="connsiteY1" fmla="*/ 332509 h 332509"/>
            </a:gdLst>
            <a:ahLst/>
            <a:cxnLst>
              <a:cxn ang="0">
                <a:pos x="connsiteX0" y="connsiteY0"/>
              </a:cxn>
              <a:cxn ang="0">
                <a:pos x="connsiteX1" y="connsiteY1"/>
              </a:cxn>
            </a:cxnLst>
            <a:rect l="l" t="t" r="r" b="b"/>
            <a:pathLst>
              <a:path h="332509">
                <a:moveTo>
                  <a:pt x="0" y="0"/>
                </a:moveTo>
                <a:lnTo>
                  <a:pt x="0" y="332509"/>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Freeform 12"/>
          <p:cNvSpPr/>
          <p:nvPr/>
        </p:nvSpPr>
        <p:spPr>
          <a:xfrm>
            <a:off x="5885778" y="3250924"/>
            <a:ext cx="0" cy="332509"/>
          </a:xfrm>
          <a:custGeom>
            <a:avLst/>
            <a:gdLst>
              <a:gd name="connsiteX0" fmla="*/ 0 w 0"/>
              <a:gd name="connsiteY0" fmla="*/ 0 h 332509"/>
              <a:gd name="connsiteX1" fmla="*/ 0 w 0"/>
              <a:gd name="connsiteY1" fmla="*/ 332509 h 332509"/>
            </a:gdLst>
            <a:ahLst/>
            <a:cxnLst>
              <a:cxn ang="0">
                <a:pos x="connsiteX0" y="connsiteY0"/>
              </a:cxn>
              <a:cxn ang="0">
                <a:pos x="connsiteX1" y="connsiteY1"/>
              </a:cxn>
            </a:cxnLst>
            <a:rect l="l" t="t" r="r" b="b"/>
            <a:pathLst>
              <a:path h="332509">
                <a:moveTo>
                  <a:pt x="0" y="0"/>
                </a:moveTo>
                <a:lnTo>
                  <a:pt x="0" y="332509"/>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reeform 13"/>
          <p:cNvSpPr/>
          <p:nvPr/>
        </p:nvSpPr>
        <p:spPr>
          <a:xfrm>
            <a:off x="5996191" y="3250925"/>
            <a:ext cx="0" cy="332509"/>
          </a:xfrm>
          <a:custGeom>
            <a:avLst/>
            <a:gdLst>
              <a:gd name="connsiteX0" fmla="*/ 0 w 0"/>
              <a:gd name="connsiteY0" fmla="*/ 0 h 332509"/>
              <a:gd name="connsiteX1" fmla="*/ 0 w 0"/>
              <a:gd name="connsiteY1" fmla="*/ 332509 h 332509"/>
            </a:gdLst>
            <a:ahLst/>
            <a:cxnLst>
              <a:cxn ang="0">
                <a:pos x="connsiteX0" y="connsiteY0"/>
              </a:cxn>
              <a:cxn ang="0">
                <a:pos x="connsiteX1" y="connsiteY1"/>
              </a:cxn>
            </a:cxnLst>
            <a:rect l="l" t="t" r="r" b="b"/>
            <a:pathLst>
              <a:path h="332509">
                <a:moveTo>
                  <a:pt x="0" y="0"/>
                </a:moveTo>
                <a:lnTo>
                  <a:pt x="0" y="332509"/>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reeform 5"/>
          <p:cNvSpPr/>
          <p:nvPr/>
        </p:nvSpPr>
        <p:spPr>
          <a:xfrm>
            <a:off x="5432537" y="3372252"/>
            <a:ext cx="795647" cy="71592"/>
          </a:xfrm>
          <a:custGeom>
            <a:avLst/>
            <a:gdLst>
              <a:gd name="connsiteX0" fmla="*/ 0 w 795647"/>
              <a:gd name="connsiteY0" fmla="*/ 71592 h 71592"/>
              <a:gd name="connsiteX1" fmla="*/ 59376 w 795647"/>
              <a:gd name="connsiteY1" fmla="*/ 59717 h 71592"/>
              <a:gd name="connsiteX2" fmla="*/ 142504 w 795647"/>
              <a:gd name="connsiteY2" fmla="*/ 35966 h 71592"/>
              <a:gd name="connsiteX3" fmla="*/ 308758 w 795647"/>
              <a:gd name="connsiteY3" fmla="*/ 24091 h 71592"/>
              <a:gd name="connsiteX4" fmla="*/ 795647 w 795647"/>
              <a:gd name="connsiteY4" fmla="*/ 340 h 71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647" h="71592">
                <a:moveTo>
                  <a:pt x="0" y="71592"/>
                </a:moveTo>
                <a:cubicBezTo>
                  <a:pt x="19792" y="67634"/>
                  <a:pt x="39795" y="64612"/>
                  <a:pt x="59376" y="59717"/>
                </a:cubicBezTo>
                <a:cubicBezTo>
                  <a:pt x="87334" y="52728"/>
                  <a:pt x="113975" y="40042"/>
                  <a:pt x="142504" y="35966"/>
                </a:cubicBezTo>
                <a:cubicBezTo>
                  <a:pt x="197505" y="28109"/>
                  <a:pt x="253362" y="28352"/>
                  <a:pt x="308758" y="24091"/>
                </a:cubicBezTo>
                <a:cubicBezTo>
                  <a:pt x="683180" y="-4711"/>
                  <a:pt x="497174" y="340"/>
                  <a:pt x="795647" y="34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Explosion 2 15"/>
          <p:cNvSpPr/>
          <p:nvPr/>
        </p:nvSpPr>
        <p:spPr>
          <a:xfrm rot="581627">
            <a:off x="-579025" y="3792335"/>
            <a:ext cx="4858346" cy="3465980"/>
          </a:xfrm>
          <a:prstGeom prst="irregularSeal2">
            <a:avLst/>
          </a:prstGeom>
          <a:ln>
            <a:solidFill>
              <a:srgbClr val="E85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305641" y="4846912"/>
            <a:ext cx="2808312" cy="1477328"/>
          </a:xfrm>
          <a:prstGeom prst="rect">
            <a:avLst/>
          </a:prstGeom>
          <a:noFill/>
        </p:spPr>
        <p:txBody>
          <a:bodyPr wrap="square" rtlCol="0">
            <a:spAutoFit/>
          </a:bodyPr>
          <a:lstStyle/>
          <a:p>
            <a:pPr algn="ctr"/>
            <a:r>
              <a:rPr lang="en-GB" dirty="0">
                <a:solidFill>
                  <a:schemeClr val="bg1"/>
                </a:solidFill>
                <a:latin typeface="Tahoma" panose="020B0604030504040204" pitchFamily="34" charset="0"/>
              </a:rPr>
              <a:t>1. Draw a table with 2 columns. One is for your bread flavour ideas and the other is for how many children voted for them.</a:t>
            </a:r>
          </a:p>
        </p:txBody>
      </p:sp>
      <p:sp>
        <p:nvSpPr>
          <p:cNvPr id="19" name="Explosion 2 18"/>
          <p:cNvSpPr/>
          <p:nvPr/>
        </p:nvSpPr>
        <p:spPr>
          <a:xfrm rot="581627">
            <a:off x="4203169" y="3423697"/>
            <a:ext cx="5494276" cy="3963518"/>
          </a:xfrm>
          <a:prstGeom prst="irregularSeal2">
            <a:avLst/>
          </a:prstGeom>
          <a:solidFill>
            <a:srgbClr val="E8580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E85803"/>
              </a:solidFill>
            </a:endParaRPr>
          </a:p>
        </p:txBody>
      </p:sp>
      <p:sp>
        <p:nvSpPr>
          <p:cNvPr id="17" name="TextBox 16"/>
          <p:cNvSpPr txBox="1"/>
          <p:nvPr/>
        </p:nvSpPr>
        <p:spPr>
          <a:xfrm>
            <a:off x="5004048" y="4653136"/>
            <a:ext cx="3456384" cy="1754326"/>
          </a:xfrm>
          <a:prstGeom prst="rect">
            <a:avLst/>
          </a:prstGeom>
          <a:noFill/>
        </p:spPr>
        <p:txBody>
          <a:bodyPr wrap="square" rtlCol="0">
            <a:spAutoFit/>
          </a:bodyPr>
          <a:lstStyle/>
          <a:p>
            <a:pPr algn="ctr"/>
            <a:r>
              <a:rPr lang="en-GB" dirty="0">
                <a:solidFill>
                  <a:schemeClr val="bg1"/>
                </a:solidFill>
                <a:latin typeface="Tahoma" panose="020B0604030504040204" pitchFamily="34" charset="0"/>
              </a:rPr>
              <a:t>2. Each time someone votes for a flavour, make a tally mark in the tally column.</a:t>
            </a:r>
          </a:p>
          <a:p>
            <a:pPr algn="ctr"/>
            <a:r>
              <a:rPr lang="en-GB" dirty="0">
                <a:solidFill>
                  <a:schemeClr val="bg1"/>
                </a:solidFill>
                <a:latin typeface="Tahoma" panose="020B0604030504040204" pitchFamily="34" charset="0"/>
              </a:rPr>
              <a:t>For your fifth tally mark, draw your line through your first 4 tally marks. </a:t>
            </a:r>
          </a:p>
        </p:txBody>
      </p:sp>
      <p:pic>
        <p:nvPicPr>
          <p:cNvPr id="18" name="Picture 1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524328" y="27794"/>
            <a:ext cx="1619672" cy="1225997"/>
          </a:xfrm>
          <a:prstGeom prst="rect">
            <a:avLst/>
          </a:prstGeom>
        </p:spPr>
      </p:pic>
    </p:spTree>
    <p:extLst>
      <p:ext uri="{BB962C8B-B14F-4D97-AF65-F5344CB8AC3E}">
        <p14:creationId xmlns:p14="http://schemas.microsoft.com/office/powerpoint/2010/main" val="356999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500"/>
                                        <p:tgtEl>
                                          <p:spTgt spid="10"/>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down)">
                                      <p:cBhvr>
                                        <p:cTn id="26" dur="500"/>
                                        <p:tgtEl>
                                          <p:spTgt spid="5"/>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down)">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down)">
                                      <p:cBhvr>
                                        <p:cTn id="34" dur="500"/>
                                        <p:tgtEl>
                                          <p:spTgt spid="11"/>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down)">
                                      <p:cBhvr>
                                        <p:cTn id="37" dur="500"/>
                                        <p:tgtEl>
                                          <p:spTgt spid="12"/>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down)">
                                      <p:cBhvr>
                                        <p:cTn id="40" dur="500"/>
                                        <p:tgtEl>
                                          <p:spTgt spid="13"/>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down)">
                                      <p:cBhvr>
                                        <p:cTn id="43" dur="500"/>
                                        <p:tgtEl>
                                          <p:spTgt spid="14"/>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wipe(down)">
                                      <p:cBhvr>
                                        <p:cTn id="4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0" grpId="0" animBg="1"/>
      <p:bldP spid="11" grpId="0" animBg="1"/>
      <p:bldP spid="12" grpId="0" animBg="1"/>
      <p:bldP spid="13" grpId="0" animBg="1"/>
      <p:bldP spid="14" grpId="0" animBg="1"/>
      <p:bldP spid="6" grpId="0" animBg="1"/>
      <p:bldP spid="16" grpId="0" animBg="1"/>
      <p:bldP spid="15" grpId="0"/>
      <p:bldP spid="19" grpId="0" animBg="1"/>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 Diagonal Corner Rectangle 6"/>
          <p:cNvSpPr/>
          <p:nvPr/>
        </p:nvSpPr>
        <p:spPr>
          <a:xfrm>
            <a:off x="481848" y="692696"/>
            <a:ext cx="8194608" cy="5616624"/>
          </a:xfrm>
          <a:prstGeom prst="round2DiagRect">
            <a:avLst/>
          </a:prstGeom>
          <a:solidFill>
            <a:schemeClr val="bg1"/>
          </a:solidFill>
          <a:ln>
            <a:solidFill>
              <a:srgbClr val="F5DE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4" name="TextBox 3"/>
          <p:cNvSpPr txBox="1"/>
          <p:nvPr/>
        </p:nvSpPr>
        <p:spPr>
          <a:xfrm>
            <a:off x="655018" y="1196739"/>
            <a:ext cx="7704856" cy="3539430"/>
          </a:xfrm>
          <a:prstGeom prst="rect">
            <a:avLst/>
          </a:prstGeom>
          <a:noFill/>
          <a:ln>
            <a:noFill/>
          </a:ln>
        </p:spPr>
        <p:txBody>
          <a:bodyPr wrap="square" rtlCol="0">
            <a:spAutoFit/>
          </a:bodyPr>
          <a:lstStyle/>
          <a:p>
            <a:pPr algn="ctr"/>
            <a:r>
              <a:rPr lang="en-GB" sz="3200" b="1" dirty="0">
                <a:solidFill>
                  <a:srgbClr val="E85803"/>
                </a:solidFill>
                <a:latin typeface="Tahoma" panose="020B0604030504040204" pitchFamily="34" charset="0"/>
              </a:rPr>
              <a:t>Task 3: Chocolate bar challenge!</a:t>
            </a:r>
          </a:p>
          <a:p>
            <a:pPr algn="ctr"/>
            <a:endParaRPr lang="en-GB" sz="1400" dirty="0">
              <a:solidFill>
                <a:srgbClr val="FF0000"/>
              </a:solidFill>
              <a:latin typeface="Tahoma" panose="020B0604030504040204" pitchFamily="34" charset="0"/>
            </a:endParaRPr>
          </a:p>
          <a:p>
            <a:pPr algn="ctr"/>
            <a:r>
              <a:rPr lang="en-GB" dirty="0">
                <a:latin typeface="Tahoma" panose="020B0604030504040204" pitchFamily="34" charset="0"/>
              </a:rPr>
              <a:t>Fill one of the squares on your chocolate box with a fact that you can remember about pictograms from Year 2.</a:t>
            </a:r>
          </a:p>
          <a:p>
            <a:pPr algn="ctr"/>
            <a:endParaRPr lang="en-GB" dirty="0">
              <a:latin typeface="Tahoma" panose="020B0604030504040204" pitchFamily="34" charset="0"/>
            </a:endParaRPr>
          </a:p>
          <a:p>
            <a:pPr algn="ctr"/>
            <a:r>
              <a:rPr lang="en-GB" dirty="0">
                <a:latin typeface="Tahoma" panose="020B0604030504040204" pitchFamily="34" charset="0"/>
              </a:rPr>
              <a:t>Move around the room and collect facts from your friends. When they tell you their fact, you must give them your fact and both of you can then add your new facts to your chocolate boxes.</a:t>
            </a:r>
          </a:p>
          <a:p>
            <a:pPr algn="ctr"/>
            <a:endParaRPr lang="en-GB" dirty="0">
              <a:latin typeface="Tahoma" panose="020B0604030504040204" pitchFamily="34" charset="0"/>
            </a:endParaRPr>
          </a:p>
          <a:p>
            <a:pPr algn="ctr"/>
            <a:r>
              <a:rPr lang="en-GB" dirty="0">
                <a:latin typeface="Tahoma" panose="020B0604030504040204" pitchFamily="34" charset="0"/>
              </a:rPr>
              <a:t>Continue to swap facts with your classmates until your chocolate bar is full of delicious pictogram facts!</a:t>
            </a:r>
          </a:p>
          <a:p>
            <a:pPr algn="ctr"/>
            <a:endParaRPr lang="en-GB" sz="1600" dirty="0">
              <a:solidFill>
                <a:srgbClr val="4F81BD"/>
              </a:solidFill>
              <a:latin typeface="Tahoma" panose="020B0604030504040204" pitchFamily="34" charset="0"/>
            </a:endParaRPr>
          </a:p>
        </p:txBody>
      </p:sp>
      <p:sp>
        <p:nvSpPr>
          <p:cNvPr id="23" name="TextBox 22"/>
          <p:cNvSpPr txBox="1"/>
          <p:nvPr/>
        </p:nvSpPr>
        <p:spPr>
          <a:xfrm>
            <a:off x="6082615" y="5048349"/>
            <a:ext cx="2808312" cy="369332"/>
          </a:xfrm>
          <a:prstGeom prst="rect">
            <a:avLst/>
          </a:prstGeom>
          <a:noFill/>
        </p:spPr>
        <p:txBody>
          <a:bodyPr wrap="square" rtlCol="0">
            <a:spAutoFit/>
          </a:bodyPr>
          <a:lstStyle/>
          <a:p>
            <a:pPr algn="ctr"/>
            <a:r>
              <a:rPr lang="en-GB" dirty="0">
                <a:solidFill>
                  <a:schemeClr val="bg1"/>
                </a:solidFill>
                <a:latin typeface="Tahoma" panose="020B0604030504040204" pitchFamily="34" charset="0"/>
              </a:rPr>
              <a:t>3. Add a key.</a:t>
            </a:r>
          </a:p>
        </p:txBody>
      </p:sp>
      <p:pic>
        <p:nvPicPr>
          <p:cNvPr id="1027" name="Picture 3"/>
          <p:cNvPicPr>
            <a:picLocks noChangeAspect="1" noChangeArrowheads="1"/>
          </p:cNvPicPr>
          <p:nvPr/>
        </p:nvPicPr>
        <p:blipFill>
          <a:blip r:embed="rId2" cstate="screen">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a:ext>
            </a:extLst>
          </a:blip>
          <a:srcRect/>
          <a:stretch>
            <a:fillRect/>
          </a:stretch>
        </p:blipFill>
        <p:spPr bwMode="auto">
          <a:xfrm rot="2911853">
            <a:off x="2792426" y="3503592"/>
            <a:ext cx="3284411" cy="41055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24328" y="27794"/>
            <a:ext cx="1619672" cy="1225997"/>
          </a:xfrm>
          <a:prstGeom prst="rect">
            <a:avLst/>
          </a:prstGeom>
        </p:spPr>
      </p:pic>
    </p:spTree>
    <p:extLst>
      <p:ext uri="{BB962C8B-B14F-4D97-AF65-F5344CB8AC3E}">
        <p14:creationId xmlns:p14="http://schemas.microsoft.com/office/powerpoint/2010/main" val="41894245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 Diagonal Corner Rectangle 6"/>
          <p:cNvSpPr/>
          <p:nvPr/>
        </p:nvSpPr>
        <p:spPr>
          <a:xfrm>
            <a:off x="481848" y="260648"/>
            <a:ext cx="8194608" cy="6264696"/>
          </a:xfrm>
          <a:prstGeom prst="round2DiagRect">
            <a:avLst/>
          </a:prstGeom>
          <a:solidFill>
            <a:schemeClr val="bg1"/>
          </a:solidFill>
          <a:ln>
            <a:solidFill>
              <a:srgbClr val="F5DE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4" name="TextBox 3"/>
          <p:cNvSpPr txBox="1"/>
          <p:nvPr/>
        </p:nvSpPr>
        <p:spPr>
          <a:xfrm>
            <a:off x="683568" y="476672"/>
            <a:ext cx="7704856" cy="1292662"/>
          </a:xfrm>
          <a:prstGeom prst="rect">
            <a:avLst/>
          </a:prstGeom>
          <a:noFill/>
          <a:ln>
            <a:noFill/>
          </a:ln>
        </p:spPr>
        <p:txBody>
          <a:bodyPr wrap="square" rtlCol="0">
            <a:spAutoFit/>
          </a:bodyPr>
          <a:lstStyle/>
          <a:p>
            <a:pPr algn="ctr"/>
            <a:r>
              <a:rPr lang="en-GB" sz="3200" b="1" dirty="0">
                <a:solidFill>
                  <a:srgbClr val="E85803"/>
                </a:solidFill>
                <a:latin typeface="Tahoma" panose="020B0604030504040204" pitchFamily="34" charset="0"/>
              </a:rPr>
              <a:t>Task 3: Drawing a pictogram</a:t>
            </a:r>
          </a:p>
          <a:p>
            <a:pPr algn="ctr"/>
            <a:endParaRPr lang="en-GB" sz="1400" dirty="0">
              <a:solidFill>
                <a:srgbClr val="FF0000"/>
              </a:solidFill>
              <a:latin typeface="Tahoma" panose="020B0604030504040204" pitchFamily="34" charset="0"/>
            </a:endParaRPr>
          </a:p>
          <a:p>
            <a:pPr algn="ctr"/>
            <a:endParaRPr lang="en-GB" sz="1600" dirty="0">
              <a:solidFill>
                <a:schemeClr val="accent1"/>
              </a:solidFill>
              <a:latin typeface="Tahoma" panose="020B0604030504040204" pitchFamily="34" charset="0"/>
            </a:endParaRPr>
          </a:p>
          <a:p>
            <a:pPr algn="ctr"/>
            <a:endParaRPr lang="en-GB" sz="1600" dirty="0">
              <a:solidFill>
                <a:srgbClr val="4F81BD"/>
              </a:solidFill>
              <a:latin typeface="Tahoma" panose="020B060403050404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917757209"/>
              </p:ext>
            </p:extLst>
          </p:nvPr>
        </p:nvGraphicFramePr>
        <p:xfrm>
          <a:off x="1456292" y="1471654"/>
          <a:ext cx="6264696" cy="2376265"/>
        </p:xfrm>
        <a:graphic>
          <a:graphicData uri="http://schemas.openxmlformats.org/drawingml/2006/table">
            <a:tbl>
              <a:tblPr firstRow="1" bandRow="1">
                <a:tableStyleId>{5C22544A-7EE6-4342-B048-85BDC9FD1C3A}</a:tableStyleId>
              </a:tblPr>
              <a:tblGrid>
                <a:gridCol w="3105926">
                  <a:extLst>
                    <a:ext uri="{9D8B030D-6E8A-4147-A177-3AD203B41FA5}">
                      <a16:colId xmlns:a16="http://schemas.microsoft.com/office/drawing/2014/main" val="20000"/>
                    </a:ext>
                  </a:extLst>
                </a:gridCol>
                <a:gridCol w="3158770">
                  <a:extLst>
                    <a:ext uri="{9D8B030D-6E8A-4147-A177-3AD203B41FA5}">
                      <a16:colId xmlns:a16="http://schemas.microsoft.com/office/drawing/2014/main" val="20001"/>
                    </a:ext>
                  </a:extLst>
                </a:gridCol>
              </a:tblGrid>
              <a:tr h="475253">
                <a:tc>
                  <a:txBody>
                    <a:bodyPr/>
                    <a:lstStyle/>
                    <a:p>
                      <a:pPr algn="ctr"/>
                      <a:r>
                        <a:rPr lang="en-GB" dirty="0">
                          <a:latin typeface="Tahoma" panose="020B0604030504040204" pitchFamily="34" charset="0"/>
                        </a:rPr>
                        <a:t>Bread</a:t>
                      </a:r>
                      <a:r>
                        <a:rPr lang="en-GB" baseline="0" dirty="0">
                          <a:latin typeface="Tahoma" panose="020B0604030504040204" pitchFamily="34" charset="0"/>
                        </a:rPr>
                        <a:t> f</a:t>
                      </a:r>
                      <a:r>
                        <a:rPr lang="en-GB" dirty="0">
                          <a:latin typeface="Tahoma" panose="020B0604030504040204" pitchFamily="34" charset="0"/>
                        </a:rPr>
                        <a:t>lavour</a:t>
                      </a:r>
                    </a:p>
                  </a:txBody>
                  <a:tcPr/>
                </a:tc>
                <a:tc>
                  <a:txBody>
                    <a:bodyPr/>
                    <a:lstStyle/>
                    <a:p>
                      <a:pPr algn="ctr"/>
                      <a:r>
                        <a:rPr lang="en-GB" dirty="0">
                          <a:latin typeface="Tahoma" panose="020B0604030504040204" pitchFamily="34" charset="0"/>
                        </a:rPr>
                        <a:t>Number</a:t>
                      </a:r>
                      <a:r>
                        <a:rPr lang="en-GB" baseline="0" dirty="0">
                          <a:latin typeface="Tahoma" panose="020B0604030504040204" pitchFamily="34" charset="0"/>
                        </a:rPr>
                        <a:t> of votes</a:t>
                      </a:r>
                      <a:endParaRPr lang="en-GB" dirty="0">
                        <a:latin typeface="Tahoma" panose="020B0604030504040204" pitchFamily="34" charset="0"/>
                      </a:endParaRPr>
                    </a:p>
                  </a:txBody>
                  <a:tcPr/>
                </a:tc>
                <a:extLst>
                  <a:ext uri="{0D108BD9-81ED-4DB2-BD59-A6C34878D82A}">
                    <a16:rowId xmlns:a16="http://schemas.microsoft.com/office/drawing/2014/main" val="10000"/>
                  </a:ext>
                </a:extLst>
              </a:tr>
              <a:tr h="475253">
                <a:tc>
                  <a:txBody>
                    <a:bodyPr/>
                    <a:lstStyle/>
                    <a:p>
                      <a:pPr algn="ctr"/>
                      <a:r>
                        <a:rPr lang="en-GB" dirty="0">
                          <a:latin typeface="Tahoma" panose="020B0604030504040204" pitchFamily="34" charset="0"/>
                        </a:rPr>
                        <a:t>Tomato and basil</a:t>
                      </a:r>
                    </a:p>
                  </a:txBody>
                  <a:tcPr/>
                </a:tc>
                <a:tc>
                  <a:txBody>
                    <a:bodyPr/>
                    <a:lstStyle/>
                    <a:p>
                      <a:pPr algn="ctr"/>
                      <a:endParaRPr lang="en-GB" dirty="0"/>
                    </a:p>
                  </a:txBody>
                  <a:tcPr/>
                </a:tc>
                <a:extLst>
                  <a:ext uri="{0D108BD9-81ED-4DB2-BD59-A6C34878D82A}">
                    <a16:rowId xmlns:a16="http://schemas.microsoft.com/office/drawing/2014/main" val="10001"/>
                  </a:ext>
                </a:extLst>
              </a:tr>
              <a:tr h="475253">
                <a:tc>
                  <a:txBody>
                    <a:bodyPr/>
                    <a:lstStyle/>
                    <a:p>
                      <a:pPr algn="ctr"/>
                      <a:r>
                        <a:rPr lang="en-GB" dirty="0">
                          <a:latin typeface="Tahoma" panose="020B0604030504040204" pitchFamily="34" charset="0"/>
                        </a:rPr>
                        <a:t>Onion</a:t>
                      </a:r>
                      <a:r>
                        <a:rPr lang="en-GB" baseline="0" dirty="0">
                          <a:latin typeface="Tahoma" panose="020B0604030504040204" pitchFamily="34" charset="0"/>
                        </a:rPr>
                        <a:t> and basil</a:t>
                      </a:r>
                      <a:endParaRPr lang="en-GB" dirty="0">
                        <a:latin typeface="Tahoma" panose="020B0604030504040204" pitchFamily="34" charset="0"/>
                      </a:endParaRPr>
                    </a:p>
                  </a:txBody>
                  <a:tcPr/>
                </a:tc>
                <a:tc>
                  <a:txBody>
                    <a:bodyPr/>
                    <a:lstStyle/>
                    <a:p>
                      <a:pPr algn="ctr"/>
                      <a:endParaRPr lang="en-GB"/>
                    </a:p>
                  </a:txBody>
                  <a:tcPr/>
                </a:tc>
                <a:extLst>
                  <a:ext uri="{0D108BD9-81ED-4DB2-BD59-A6C34878D82A}">
                    <a16:rowId xmlns:a16="http://schemas.microsoft.com/office/drawing/2014/main" val="10002"/>
                  </a:ext>
                </a:extLst>
              </a:tr>
              <a:tr h="475253">
                <a:tc>
                  <a:txBody>
                    <a:bodyPr/>
                    <a:lstStyle/>
                    <a:p>
                      <a:pPr algn="ctr"/>
                      <a:r>
                        <a:rPr lang="en-GB" dirty="0">
                          <a:latin typeface="Tahoma" panose="020B0604030504040204" pitchFamily="34" charset="0"/>
                        </a:rPr>
                        <a:t>Cheese and parsley</a:t>
                      </a:r>
                    </a:p>
                  </a:txBody>
                  <a:tcPr/>
                </a:tc>
                <a:tc>
                  <a:txBody>
                    <a:bodyPr/>
                    <a:lstStyle/>
                    <a:p>
                      <a:pPr algn="ctr"/>
                      <a:endParaRPr lang="en-GB" dirty="0"/>
                    </a:p>
                  </a:txBody>
                  <a:tcPr/>
                </a:tc>
                <a:extLst>
                  <a:ext uri="{0D108BD9-81ED-4DB2-BD59-A6C34878D82A}">
                    <a16:rowId xmlns:a16="http://schemas.microsoft.com/office/drawing/2014/main" val="10003"/>
                  </a:ext>
                </a:extLst>
              </a:tr>
              <a:tr h="475253">
                <a:tc>
                  <a:txBody>
                    <a:bodyPr/>
                    <a:lstStyle/>
                    <a:p>
                      <a:pPr algn="ctr"/>
                      <a:r>
                        <a:rPr lang="en-GB" dirty="0">
                          <a:latin typeface="Tahoma" panose="020B0604030504040204" pitchFamily="34" charset="0"/>
                        </a:rPr>
                        <a:t>Lemon and</a:t>
                      </a:r>
                      <a:r>
                        <a:rPr lang="en-GB" baseline="0" dirty="0">
                          <a:latin typeface="Tahoma" panose="020B0604030504040204" pitchFamily="34" charset="0"/>
                        </a:rPr>
                        <a:t> parsley</a:t>
                      </a:r>
                      <a:endParaRPr lang="en-GB" dirty="0">
                        <a:latin typeface="Tahoma" panose="020B0604030504040204" pitchFamily="34" charset="0"/>
                      </a:endParaRPr>
                    </a:p>
                  </a:txBody>
                  <a:tcPr/>
                </a:tc>
                <a:tc>
                  <a:txBody>
                    <a:bodyPr/>
                    <a:lstStyle/>
                    <a:p>
                      <a:pPr algn="ctr"/>
                      <a:endParaRPr lang="en-GB" dirty="0"/>
                    </a:p>
                  </a:txBody>
                  <a:tcPr/>
                </a:tc>
                <a:extLst>
                  <a:ext uri="{0D108BD9-81ED-4DB2-BD59-A6C34878D82A}">
                    <a16:rowId xmlns:a16="http://schemas.microsoft.com/office/drawing/2014/main" val="10004"/>
                  </a:ext>
                </a:extLst>
              </a:tr>
            </a:tbl>
          </a:graphicData>
        </a:graphic>
      </p:graphicFrame>
      <p:pic>
        <p:nvPicPr>
          <p:cNvPr id="1026"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157552" y="1903702"/>
            <a:ext cx="687349" cy="432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687137" y="1903702"/>
            <a:ext cx="687349" cy="432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237672" y="1909035"/>
            <a:ext cx="687349" cy="432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309951" y="2471196"/>
            <a:ext cx="687349" cy="432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157552" y="2889713"/>
            <a:ext cx="687349" cy="432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844901" y="2441480"/>
            <a:ext cx="687349" cy="432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675564" y="2921153"/>
            <a:ext cx="687349" cy="432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653626" y="2873528"/>
            <a:ext cx="687349" cy="432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160749" y="2865144"/>
            <a:ext cx="687349" cy="432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157552" y="3353201"/>
            <a:ext cx="687349" cy="432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Explosion 2 17"/>
          <p:cNvSpPr/>
          <p:nvPr/>
        </p:nvSpPr>
        <p:spPr>
          <a:xfrm rot="715176">
            <a:off x="-850023" y="3727410"/>
            <a:ext cx="4858346" cy="3465980"/>
          </a:xfrm>
          <a:prstGeom prst="irregularSeal2">
            <a:avLst/>
          </a:prstGeom>
          <a:ln>
            <a:solidFill>
              <a:srgbClr val="E85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p:cNvSpPr txBox="1"/>
          <p:nvPr/>
        </p:nvSpPr>
        <p:spPr>
          <a:xfrm>
            <a:off x="-99032" y="4721736"/>
            <a:ext cx="2808312" cy="1477328"/>
          </a:xfrm>
          <a:prstGeom prst="rect">
            <a:avLst/>
          </a:prstGeom>
          <a:noFill/>
        </p:spPr>
        <p:txBody>
          <a:bodyPr wrap="square" rtlCol="0">
            <a:spAutoFit/>
          </a:bodyPr>
          <a:lstStyle/>
          <a:p>
            <a:pPr algn="ctr"/>
            <a:r>
              <a:rPr lang="en-GB" dirty="0">
                <a:solidFill>
                  <a:schemeClr val="bg1"/>
                </a:solidFill>
                <a:latin typeface="Tahoma" panose="020B0604030504040204" pitchFamily="34" charset="0"/>
              </a:rPr>
              <a:t>1. Draw a table with 2 columns. One is for your bread flavour ideas and the other is for how many children voted for them.</a:t>
            </a:r>
          </a:p>
        </p:txBody>
      </p:sp>
      <p:sp>
        <p:nvSpPr>
          <p:cNvPr id="22" name="Explosion 2 21"/>
          <p:cNvSpPr/>
          <p:nvPr/>
        </p:nvSpPr>
        <p:spPr>
          <a:xfrm rot="715176">
            <a:off x="5301304" y="3699630"/>
            <a:ext cx="4858346" cy="3465980"/>
          </a:xfrm>
          <a:prstGeom prst="irregularSeal2">
            <a:avLst/>
          </a:prstGeom>
          <a:ln>
            <a:solidFill>
              <a:srgbClr val="E85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Explosion 2 19"/>
          <p:cNvSpPr/>
          <p:nvPr/>
        </p:nvSpPr>
        <p:spPr>
          <a:xfrm rot="1283059">
            <a:off x="3060082" y="3701790"/>
            <a:ext cx="2902328" cy="2808281"/>
          </a:xfrm>
          <a:prstGeom prst="irregularSeal2">
            <a:avLst/>
          </a:prstGeom>
          <a:solidFill>
            <a:srgbClr val="E8580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p:cNvSpPr txBox="1"/>
          <p:nvPr/>
        </p:nvSpPr>
        <p:spPr>
          <a:xfrm>
            <a:off x="6082615" y="4731756"/>
            <a:ext cx="2808312" cy="369332"/>
          </a:xfrm>
          <a:prstGeom prst="rect">
            <a:avLst/>
          </a:prstGeom>
          <a:noFill/>
        </p:spPr>
        <p:txBody>
          <a:bodyPr wrap="square" rtlCol="0">
            <a:spAutoFit/>
          </a:bodyPr>
          <a:lstStyle/>
          <a:p>
            <a:pPr algn="ctr"/>
            <a:r>
              <a:rPr lang="en-GB" dirty="0">
                <a:solidFill>
                  <a:schemeClr val="bg1"/>
                </a:solidFill>
                <a:latin typeface="Tahoma" panose="020B0604030504040204" pitchFamily="34" charset="0"/>
              </a:rPr>
              <a:t>3. Add a key.</a:t>
            </a:r>
          </a:p>
        </p:txBody>
      </p:sp>
      <p:sp>
        <p:nvSpPr>
          <p:cNvPr id="21" name="TextBox 20"/>
          <p:cNvSpPr txBox="1"/>
          <p:nvPr/>
        </p:nvSpPr>
        <p:spPr>
          <a:xfrm>
            <a:off x="3546676" y="4362424"/>
            <a:ext cx="1763276" cy="1477328"/>
          </a:xfrm>
          <a:prstGeom prst="rect">
            <a:avLst/>
          </a:prstGeom>
          <a:noFill/>
        </p:spPr>
        <p:txBody>
          <a:bodyPr wrap="square" rtlCol="0">
            <a:spAutoFit/>
          </a:bodyPr>
          <a:lstStyle/>
          <a:p>
            <a:pPr algn="ctr"/>
            <a:r>
              <a:rPr lang="en-GB" dirty="0">
                <a:solidFill>
                  <a:schemeClr val="bg1"/>
                </a:solidFill>
                <a:latin typeface="Tahoma" panose="020B0604030504040204" pitchFamily="34" charset="0"/>
              </a:rPr>
              <a:t>2. Draw 1 symbol for every 2 people who voted for each flavour.</a:t>
            </a:r>
          </a:p>
        </p:txBody>
      </p:sp>
      <p:sp>
        <p:nvSpPr>
          <p:cNvPr id="3" name="TextBox 2"/>
          <p:cNvSpPr txBox="1"/>
          <p:nvPr/>
        </p:nvSpPr>
        <p:spPr>
          <a:xfrm>
            <a:off x="6150015" y="5092103"/>
            <a:ext cx="2779002" cy="1200329"/>
          </a:xfrm>
          <a:prstGeom prst="rect">
            <a:avLst/>
          </a:prstGeom>
          <a:noFill/>
        </p:spPr>
        <p:txBody>
          <a:bodyPr wrap="square" rtlCol="0">
            <a:spAutoFit/>
          </a:bodyPr>
          <a:lstStyle/>
          <a:p>
            <a:pPr algn="ctr"/>
            <a:r>
              <a:rPr lang="en-GB" dirty="0">
                <a:solidFill>
                  <a:schemeClr val="bg1"/>
                </a:solidFill>
                <a:latin typeface="Tahoma" panose="020B0604030504040204" pitchFamily="34" charset="0"/>
              </a:rPr>
              <a:t>4. How can we show an odd number of votes?</a:t>
            </a:r>
          </a:p>
          <a:p>
            <a:pPr algn="ctr"/>
            <a:r>
              <a:rPr lang="en-GB" dirty="0">
                <a:solidFill>
                  <a:schemeClr val="bg1"/>
                </a:solidFill>
                <a:latin typeface="Tahoma" panose="020B0604030504040204" pitchFamily="34" charset="0"/>
              </a:rPr>
              <a:t>5. How many children voted for each flavour?</a:t>
            </a:r>
          </a:p>
        </p:txBody>
      </p:sp>
      <p:pic>
        <p:nvPicPr>
          <p:cNvPr id="24"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826600" y="3353201"/>
            <a:ext cx="361975" cy="432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7803799" y="2708920"/>
            <a:ext cx="1160689" cy="923330"/>
          </a:xfrm>
          <a:prstGeom prst="rect">
            <a:avLst/>
          </a:prstGeom>
          <a:solidFill>
            <a:schemeClr val="bg1"/>
          </a:solidFill>
          <a:ln w="28575">
            <a:solidFill>
              <a:schemeClr val="accent1"/>
            </a:solidFill>
          </a:ln>
        </p:spPr>
        <p:txBody>
          <a:bodyPr wrap="square" rtlCol="0">
            <a:spAutoFit/>
          </a:bodyPr>
          <a:lstStyle/>
          <a:p>
            <a:r>
              <a:rPr lang="en-GB" u="sng" dirty="0">
                <a:latin typeface="Tahoma" panose="020B0604030504040204" pitchFamily="34" charset="0"/>
              </a:rPr>
              <a:t>Key:</a:t>
            </a:r>
          </a:p>
          <a:p>
            <a:r>
              <a:rPr lang="en-GB" dirty="0"/>
              <a:t>          </a:t>
            </a:r>
            <a:r>
              <a:rPr lang="en-GB" dirty="0">
                <a:latin typeface="Tahoma" panose="020B0604030504040204" pitchFamily="34" charset="0"/>
              </a:rPr>
              <a:t>=2</a:t>
            </a:r>
          </a:p>
          <a:p>
            <a:endParaRPr lang="en-GB" dirty="0"/>
          </a:p>
        </p:txBody>
      </p:sp>
      <p:pic>
        <p:nvPicPr>
          <p:cNvPr id="25"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803799" y="3019253"/>
            <a:ext cx="687349" cy="432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2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24328" y="27794"/>
            <a:ext cx="1619672" cy="1225997"/>
          </a:xfrm>
          <a:prstGeom prst="rect">
            <a:avLst/>
          </a:prstGeom>
        </p:spPr>
      </p:pic>
    </p:spTree>
    <p:extLst>
      <p:ext uri="{BB962C8B-B14F-4D97-AF65-F5344CB8AC3E}">
        <p14:creationId xmlns:p14="http://schemas.microsoft.com/office/powerpoint/2010/main" val="1000108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026"/>
                                        </p:tgtEl>
                                        <p:attrNameLst>
                                          <p:attrName>style.visibility</p:attrName>
                                        </p:attrNameLst>
                                      </p:cBhvr>
                                      <p:to>
                                        <p:strVal val="visible"/>
                                      </p:to>
                                    </p:set>
                                    <p:animEffect transition="in" filter="wipe(down)">
                                      <p:cBhvr>
                                        <p:cTn id="23" dur="500"/>
                                        <p:tgtEl>
                                          <p:spTgt spid="102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down)">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ipe(down)">
                                      <p:cBhvr>
                                        <p:cTn id="38" dur="5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down)">
                                      <p:cBhvr>
                                        <p:cTn id="43" dur="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wipe(down)">
                                      <p:cBhvr>
                                        <p:cTn id="48" dur="500"/>
                                        <p:tgtEl>
                                          <p:spTgt spid="13"/>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nodeType="click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wipe(down)">
                                      <p:cBhvr>
                                        <p:cTn id="53" dur="500"/>
                                        <p:tgtEl>
                                          <p:spTgt spid="11"/>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nodeType="click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wipe(down)">
                                      <p:cBhvr>
                                        <p:cTn id="58" dur="500"/>
                                        <p:tgtEl>
                                          <p:spTgt spid="14"/>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nodeType="click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down)">
                                      <p:cBhvr>
                                        <p:cTn id="63" dur="500"/>
                                        <p:tgtEl>
                                          <p:spTgt spid="15"/>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nodeType="clickEffect">
                                  <p:stCondLst>
                                    <p:cond delay="0"/>
                                  </p:stCondLst>
                                  <p:childTnLst>
                                    <p:set>
                                      <p:cBhvr>
                                        <p:cTn id="67" dur="1" fill="hold">
                                          <p:stCondLst>
                                            <p:cond delay="0"/>
                                          </p:stCondLst>
                                        </p:cTn>
                                        <p:tgtEl>
                                          <p:spTgt spid="17"/>
                                        </p:tgtEl>
                                        <p:attrNameLst>
                                          <p:attrName>style.visibility</p:attrName>
                                        </p:attrNameLst>
                                      </p:cBhvr>
                                      <p:to>
                                        <p:strVal val="visible"/>
                                      </p:to>
                                    </p:set>
                                    <p:animEffect transition="in" filter="wipe(down)">
                                      <p:cBhvr>
                                        <p:cTn id="68" dur="500"/>
                                        <p:tgtEl>
                                          <p:spTgt spid="17"/>
                                        </p:tgtEl>
                                      </p:cBhvr>
                                    </p:animEffec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22"/>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23"/>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grpId="0" nodeType="clickEffect">
                                  <p:stCondLst>
                                    <p:cond delay="0"/>
                                  </p:stCondLst>
                                  <p:childTnLst>
                                    <p:set>
                                      <p:cBhvr>
                                        <p:cTn id="78" dur="1" fill="hold">
                                          <p:stCondLst>
                                            <p:cond delay="0"/>
                                          </p:stCondLst>
                                        </p:cTn>
                                        <p:tgtEl>
                                          <p:spTgt spid="6"/>
                                        </p:tgtEl>
                                        <p:attrNameLst>
                                          <p:attrName>style.visibility</p:attrName>
                                        </p:attrNameLst>
                                      </p:cBhvr>
                                      <p:to>
                                        <p:strVal val="visible"/>
                                      </p:to>
                                    </p:set>
                                    <p:animEffect transition="in" filter="wipe(down)">
                                      <p:cBhvr>
                                        <p:cTn id="79" dur="500"/>
                                        <p:tgtEl>
                                          <p:spTgt spid="6"/>
                                        </p:tgtEl>
                                      </p:cBhvr>
                                    </p:animEffect>
                                  </p:childTnLst>
                                </p:cTn>
                              </p:par>
                              <p:par>
                                <p:cTn id="80" presetID="22" presetClass="entr" presetSubtype="4" fill="hold"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22" presetClass="entr" presetSubtype="4" fill="hold" nodeType="clickEffect">
                                  <p:stCondLst>
                                    <p:cond delay="0"/>
                                  </p:stCondLst>
                                  <p:childTnLst>
                                    <p:set>
                                      <p:cBhvr>
                                        <p:cTn id="90" dur="1" fill="hold">
                                          <p:stCondLst>
                                            <p:cond delay="0"/>
                                          </p:stCondLst>
                                        </p:cTn>
                                        <p:tgtEl>
                                          <p:spTgt spid="24"/>
                                        </p:tgtEl>
                                        <p:attrNameLst>
                                          <p:attrName>style.visibility</p:attrName>
                                        </p:attrNameLst>
                                      </p:cBhvr>
                                      <p:to>
                                        <p:strVal val="visible"/>
                                      </p:to>
                                    </p:set>
                                    <p:animEffect transition="in" filter="wipe(down)">
                                      <p:cBhvr>
                                        <p:cTn id="91" dur="500"/>
                                        <p:tgtEl>
                                          <p:spTgt spid="24"/>
                                        </p:tgtEl>
                                      </p:cBhvr>
                                    </p:animEffect>
                                  </p:childTnLst>
                                </p:cTn>
                              </p:par>
                            </p:childTnLst>
                          </p:cTn>
                        </p:par>
                      </p:childTnLst>
                    </p:cTn>
                  </p:par>
                  <p:par>
                    <p:cTn id="92" fill="hold">
                      <p:stCondLst>
                        <p:cond delay="indefinite"/>
                      </p:stCondLst>
                      <p:childTnLst>
                        <p:par>
                          <p:cTn id="93" fill="hold">
                            <p:stCondLst>
                              <p:cond delay="0"/>
                            </p:stCondLst>
                            <p:childTnLst>
                              <p:par>
                                <p:cTn id="94" presetID="1" presetClass="entr" presetSubtype="0" fill="hold" nodeType="clickEffect">
                                  <p:stCondLst>
                                    <p:cond delay="0"/>
                                  </p:stCondLst>
                                  <p:childTnLst>
                                    <p:set>
                                      <p:cBhvr>
                                        <p:cTn id="9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22" grpId="0" animBg="1"/>
      <p:bldP spid="20" grpId="0" animBg="1"/>
      <p:bldP spid="23" grpId="0"/>
      <p:bldP spid="21" grpId="0"/>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 Diagonal Corner Rectangle 6"/>
          <p:cNvSpPr/>
          <p:nvPr/>
        </p:nvSpPr>
        <p:spPr>
          <a:xfrm>
            <a:off x="457286" y="692696"/>
            <a:ext cx="8194608" cy="5688632"/>
          </a:xfrm>
          <a:prstGeom prst="round2DiagRect">
            <a:avLst/>
          </a:prstGeom>
          <a:solidFill>
            <a:schemeClr val="bg1"/>
          </a:solidFill>
          <a:ln>
            <a:solidFill>
              <a:srgbClr val="F5DE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4" name="TextBox 3"/>
          <p:cNvSpPr txBox="1"/>
          <p:nvPr/>
        </p:nvSpPr>
        <p:spPr>
          <a:xfrm>
            <a:off x="611560" y="1340768"/>
            <a:ext cx="7776864" cy="1723549"/>
          </a:xfrm>
          <a:prstGeom prst="rect">
            <a:avLst/>
          </a:prstGeom>
          <a:noFill/>
          <a:ln>
            <a:noFill/>
          </a:ln>
        </p:spPr>
        <p:txBody>
          <a:bodyPr wrap="square" rtlCol="0">
            <a:spAutoFit/>
          </a:bodyPr>
          <a:lstStyle/>
          <a:p>
            <a:pPr algn="ctr"/>
            <a:r>
              <a:rPr lang="en-GB" sz="3200" b="1" dirty="0">
                <a:solidFill>
                  <a:srgbClr val="E85803"/>
                </a:solidFill>
                <a:latin typeface="Tahoma" panose="020B0604030504040204" pitchFamily="34" charset="0"/>
              </a:rPr>
              <a:t>Task 4: Making your final decision</a:t>
            </a:r>
          </a:p>
          <a:p>
            <a:pPr algn="ctr"/>
            <a:endParaRPr lang="en-GB" sz="1600" dirty="0">
              <a:solidFill>
                <a:srgbClr val="FF0000"/>
              </a:solidFill>
              <a:latin typeface="Tahoma" panose="020B0604030504040204" pitchFamily="34" charset="0"/>
            </a:endParaRPr>
          </a:p>
          <a:p>
            <a:pPr algn="ctr"/>
            <a:r>
              <a:rPr lang="en-GB" sz="2000" dirty="0">
                <a:latin typeface="Tahoma" panose="020B0604030504040204" pitchFamily="34" charset="0"/>
              </a:rPr>
              <a:t>Discuss your results with your business group and make a final decision about the flavoured bread that you will produce.</a:t>
            </a:r>
          </a:p>
          <a:p>
            <a:pPr algn="ctr"/>
            <a:endParaRPr lang="en-GB" dirty="0">
              <a:solidFill>
                <a:schemeClr val="accent1"/>
              </a:solidFill>
              <a:latin typeface="Tahoma" panose="020B0604030504040204" pitchFamily="34" charset="0"/>
            </a:endParaRPr>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524328" y="27794"/>
            <a:ext cx="1619672" cy="1225997"/>
          </a:xfrm>
          <a:prstGeom prst="rect">
            <a:avLst/>
          </a:prstGeom>
        </p:spPr>
      </p:pic>
      <p:pic>
        <p:nvPicPr>
          <p:cNvPr id="3" name="Picture 2" descr="A group of people raising their hands&#10;&#10;Description automatically generated with medium confidence">
            <a:extLst>
              <a:ext uri="{FF2B5EF4-FFF2-40B4-BE49-F238E27FC236}">
                <a16:creationId xmlns:a16="http://schemas.microsoft.com/office/drawing/2014/main" id="{32D62402-D802-4111-805C-89218A5276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0" y="3119042"/>
            <a:ext cx="4572000" cy="3048000"/>
          </a:xfrm>
          <a:prstGeom prst="ellipse">
            <a:avLst/>
          </a:prstGeom>
        </p:spPr>
      </p:pic>
    </p:spTree>
    <p:extLst>
      <p:ext uri="{BB962C8B-B14F-4D97-AF65-F5344CB8AC3E}">
        <p14:creationId xmlns:p14="http://schemas.microsoft.com/office/powerpoint/2010/main" val="2726598020"/>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1405</TotalTime>
  <Words>581</Words>
  <Application>Microsoft Office PowerPoint</Application>
  <PresentationFormat>On-screen Show (4:3)</PresentationFormat>
  <Paragraphs>66</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Tahoma</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Farming STEMterprise</dc:title>
  <dc:creator>Jennie Devine</dc:creator>
  <cp:lastModifiedBy>Jennie Devine</cp:lastModifiedBy>
  <cp:revision>52</cp:revision>
  <cp:lastPrinted>2018-11-20T10:04:52Z</cp:lastPrinted>
  <dcterms:created xsi:type="dcterms:W3CDTF">2018-09-17T14:41:33Z</dcterms:created>
  <dcterms:modified xsi:type="dcterms:W3CDTF">2022-02-02T16:23:10Z</dcterms:modified>
</cp:coreProperties>
</file>